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6" r:id="rId9"/>
    <p:sldId id="274" r:id="rId10"/>
    <p:sldId id="267" r:id="rId11"/>
    <p:sldId id="276" r:id="rId12"/>
    <p:sldId id="268" r:id="rId13"/>
    <p:sldId id="272" r:id="rId14"/>
    <p:sldId id="275" r:id="rId15"/>
    <p:sldId id="265" r:id="rId16"/>
    <p:sldId id="262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F34788-EE03-464D-A122-8AC9C23D2EA1}">
  <a:tblStyle styleId="{61F34788-EE03-464D-A122-8AC9C23D2E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36" y="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446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80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c3e6d71d8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c3e6d71d8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11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c3e6d71d8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c3e6d71d8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70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c3e6d71d8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c3e6d71d8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407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c3e6d71d8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c3e6d71d8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540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c3e6d71d8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c3e6d71d8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3e6d71d8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c3e6d71d8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38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c3e6d71d8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c3e6d71d8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37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BCAD085-E8A6-8845-BD4E-CB4CCA059FC4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4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23575"/>
            <a:ext cx="8520600" cy="9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Fiesta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86850" y="1371000"/>
            <a:ext cx="3756600" cy="3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Primary Business Objectives</a:t>
            </a:r>
            <a:endParaRPr sz="1700" b="1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dirty="0" smtClean="0"/>
              <a:t>Upsell </a:t>
            </a:r>
            <a:r>
              <a:rPr lang="en" sz="1500" dirty="0"/>
              <a:t>AC Banquet access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dirty="0" smtClean="0"/>
              <a:t>Group </a:t>
            </a:r>
            <a:r>
              <a:rPr lang="en" sz="1500" dirty="0"/>
              <a:t>bookings &amp; celebrations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dirty="0"/>
              <a:t>Position AC Banquet as Premium Experience → Not just space, but comfort + exclusivity</a:t>
            </a:r>
            <a:endParaRPr sz="1500" dirty="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dirty="0"/>
              <a:t>Support Sales Team with Ready Leads + Walk-in Demand</a:t>
            </a:r>
            <a:endParaRPr sz="1500"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450" y="1434500"/>
            <a:ext cx="4657478" cy="349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199" y="320279"/>
            <a:ext cx="7091855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300" dirty="0"/>
              <a:t>Revenue Projection – AC Banquet Hall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85900" y="1200151"/>
            <a:ext cx="6172200" cy="3394472"/>
          </a:xfrm>
        </p:spPr>
        <p:txBody>
          <a:bodyPr>
            <a:normAutofit/>
          </a:bodyPr>
          <a:lstStyle/>
          <a:p>
            <a:r>
              <a:rPr dirty="0"/>
              <a:t>Monthly Booking Assumptions:</a:t>
            </a:r>
          </a:p>
          <a:p>
            <a:r>
              <a:rPr lang="en-GB" dirty="0" smtClean="0"/>
              <a:t>Groups</a:t>
            </a:r>
            <a:r>
              <a:rPr dirty="0" smtClean="0"/>
              <a:t> </a:t>
            </a:r>
            <a:r>
              <a:rPr dirty="0"/>
              <a:t>per month: </a:t>
            </a:r>
            <a:r>
              <a:rPr dirty="0" smtClean="0"/>
              <a:t>8</a:t>
            </a:r>
            <a:endParaRPr dirty="0"/>
          </a:p>
          <a:p>
            <a:r>
              <a:rPr dirty="0" smtClean="0"/>
              <a:t>Guests </a:t>
            </a:r>
            <a:r>
              <a:rPr dirty="0"/>
              <a:t>per </a:t>
            </a:r>
            <a:r>
              <a:rPr lang="en-GB" dirty="0" smtClean="0"/>
              <a:t>groups</a:t>
            </a:r>
            <a:r>
              <a:rPr dirty="0" smtClean="0"/>
              <a:t>: </a:t>
            </a:r>
            <a:r>
              <a:rPr dirty="0"/>
              <a:t>100 – 150</a:t>
            </a:r>
          </a:p>
          <a:p>
            <a:r>
              <a:rPr dirty="0" smtClean="0"/>
              <a:t>Price </a:t>
            </a:r>
            <a:r>
              <a:rPr dirty="0"/>
              <a:t>per person: ₹1,200</a:t>
            </a:r>
          </a:p>
          <a:p>
            <a:endParaRPr dirty="0"/>
          </a:p>
          <a:p>
            <a:r>
              <a:rPr dirty="0"/>
              <a:t>Estimated Revenue:</a:t>
            </a:r>
          </a:p>
          <a:p>
            <a:r>
              <a:rPr dirty="0" smtClean="0"/>
              <a:t>8 </a:t>
            </a:r>
            <a:r>
              <a:rPr lang="en-GB" dirty="0" smtClean="0"/>
              <a:t>Groups</a:t>
            </a:r>
            <a:r>
              <a:rPr dirty="0" smtClean="0"/>
              <a:t> </a:t>
            </a:r>
            <a:r>
              <a:rPr lang="en-GB" dirty="0"/>
              <a:t>*</a:t>
            </a:r>
            <a:r>
              <a:rPr dirty="0" smtClean="0"/>
              <a:t> </a:t>
            </a:r>
            <a:r>
              <a:rPr dirty="0"/>
              <a:t>100 </a:t>
            </a:r>
            <a:r>
              <a:rPr dirty="0" smtClean="0"/>
              <a:t>Guests</a:t>
            </a:r>
            <a:r>
              <a:rPr lang="en-GB" dirty="0" smtClean="0"/>
              <a:t> * Rs.1200</a:t>
            </a:r>
            <a:r>
              <a:rPr dirty="0" smtClean="0"/>
              <a:t> </a:t>
            </a:r>
            <a:r>
              <a:rPr dirty="0"/>
              <a:t>= ₹9,60,000</a:t>
            </a:r>
          </a:p>
          <a:p>
            <a:r>
              <a:rPr dirty="0" smtClean="0"/>
              <a:t>10 </a:t>
            </a:r>
            <a:r>
              <a:rPr lang="en-GB" dirty="0"/>
              <a:t>Groups</a:t>
            </a:r>
            <a:r>
              <a:rPr dirty="0" smtClean="0"/>
              <a:t> </a:t>
            </a:r>
            <a:r>
              <a:rPr lang="en-GB" dirty="0"/>
              <a:t>*</a:t>
            </a:r>
            <a:r>
              <a:rPr dirty="0" smtClean="0"/>
              <a:t> </a:t>
            </a:r>
            <a:r>
              <a:rPr dirty="0"/>
              <a:t>120 Guests </a:t>
            </a:r>
            <a:r>
              <a:rPr lang="en-GB" dirty="0"/>
              <a:t>* Rs.1200 </a:t>
            </a:r>
            <a:r>
              <a:rPr dirty="0" smtClean="0"/>
              <a:t>= </a:t>
            </a:r>
            <a:r>
              <a:rPr dirty="0"/>
              <a:t>₹14,40,000</a:t>
            </a:r>
          </a:p>
          <a:p>
            <a:r>
              <a:rPr dirty="0" smtClean="0"/>
              <a:t>12 </a:t>
            </a:r>
            <a:r>
              <a:rPr lang="en-GB" dirty="0"/>
              <a:t>Groups</a:t>
            </a:r>
            <a:r>
              <a:rPr dirty="0" smtClean="0"/>
              <a:t> </a:t>
            </a:r>
            <a:r>
              <a:rPr lang="en-GB" dirty="0"/>
              <a:t>*</a:t>
            </a:r>
            <a:r>
              <a:rPr dirty="0" smtClean="0"/>
              <a:t> </a:t>
            </a:r>
            <a:r>
              <a:rPr dirty="0"/>
              <a:t>150 </a:t>
            </a:r>
            <a:r>
              <a:rPr dirty="0" smtClean="0"/>
              <a:t>Guests</a:t>
            </a:r>
            <a:r>
              <a:rPr lang="en-GB" dirty="0"/>
              <a:t> * </a:t>
            </a:r>
            <a:r>
              <a:rPr lang="en-GB" dirty="0" smtClean="0"/>
              <a:t>Rs.1200</a:t>
            </a:r>
            <a:r>
              <a:rPr dirty="0" smtClean="0"/>
              <a:t> </a:t>
            </a:r>
            <a:r>
              <a:rPr dirty="0"/>
              <a:t>= ₹21,60,000</a:t>
            </a:r>
          </a:p>
          <a:p>
            <a:pPr marL="114300" indent="0">
              <a:buNone/>
            </a:pPr>
            <a:endParaRPr dirty="0"/>
          </a:p>
        </p:txBody>
      </p:sp>
      <p:pic>
        <p:nvPicPr>
          <p:cNvPr id="6" name="Google Shape;10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3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135" y="137371"/>
            <a:ext cx="6172200" cy="4880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75" b="1" dirty="0" smtClean="0"/>
              <a:t>Food Menu –</a:t>
            </a:r>
            <a:r>
              <a:rPr lang="en-GB" sz="1875" b="1" dirty="0" smtClean="0">
                <a:solidFill>
                  <a:srgbClr val="FF0000"/>
                </a:solidFill>
              </a:rPr>
              <a:t> This is final one refer</a:t>
            </a:r>
            <a:endParaRPr lang="en-IN" sz="1875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N" sz="1875" b="1" dirty="0" smtClean="0"/>
          </a:p>
          <a:p>
            <a:pPr marL="0" indent="0">
              <a:buNone/>
            </a:pPr>
            <a:r>
              <a:rPr lang="en-IN" sz="1875" b="1" dirty="0" smtClean="0"/>
              <a:t>Welcome </a:t>
            </a:r>
            <a:r>
              <a:rPr lang="en-IN" sz="1875" b="1" dirty="0"/>
              <a:t>Refreshments</a:t>
            </a:r>
            <a:endParaRPr lang="en-IN" sz="1875" dirty="0"/>
          </a:p>
          <a:p>
            <a:r>
              <a:rPr lang="en-IN" sz="1875" dirty="0"/>
              <a:t>Welcome </a:t>
            </a:r>
            <a:r>
              <a:rPr lang="en-IN" sz="1875" dirty="0" smtClean="0"/>
              <a:t>Drink (Lemon juice</a:t>
            </a:r>
            <a:r>
              <a:rPr lang="en-IN" sz="1875" dirty="0" smtClean="0"/>
              <a:t>) – Rs</a:t>
            </a:r>
            <a:r>
              <a:rPr lang="en-IN" sz="1875" dirty="0" smtClean="0"/>
              <a:t>.3 </a:t>
            </a:r>
            <a:endParaRPr lang="en-IN" sz="1875" dirty="0" smtClean="0"/>
          </a:p>
          <a:p>
            <a:r>
              <a:rPr lang="en-GB" sz="1875" dirty="0" err="1" smtClean="0"/>
              <a:t>Fafda</a:t>
            </a:r>
            <a:r>
              <a:rPr lang="en-GB" sz="1875" dirty="0" smtClean="0"/>
              <a:t> with </a:t>
            </a:r>
            <a:r>
              <a:rPr lang="en-GB" sz="1875" dirty="0" err="1" smtClean="0"/>
              <a:t>Kadhi</a:t>
            </a:r>
            <a:r>
              <a:rPr lang="en-GB" sz="1875" dirty="0" smtClean="0"/>
              <a:t> – ?? </a:t>
            </a:r>
            <a:endParaRPr lang="en-IN" sz="1875" dirty="0" smtClean="0"/>
          </a:p>
          <a:p>
            <a:pPr marL="114300" indent="0">
              <a:buNone/>
            </a:pPr>
            <a:endParaRPr lang="en-IN" sz="1875" b="1" dirty="0" smtClean="0"/>
          </a:p>
          <a:p>
            <a:pPr marL="0" indent="0">
              <a:buNone/>
            </a:pPr>
            <a:r>
              <a:rPr lang="en-IN" sz="1875" b="1" dirty="0" smtClean="0"/>
              <a:t>Lunch</a:t>
            </a:r>
            <a:endParaRPr lang="en-IN" sz="1875" dirty="0" smtClean="0"/>
          </a:p>
          <a:p>
            <a:r>
              <a:rPr lang="en-IN" sz="1875" dirty="0" smtClean="0"/>
              <a:t>Tomato Cream Soup or </a:t>
            </a:r>
            <a:r>
              <a:rPr lang="en-IN" sz="1875" dirty="0" err="1" smtClean="0"/>
              <a:t>HotnSour</a:t>
            </a:r>
            <a:r>
              <a:rPr lang="en-IN" sz="1875" dirty="0" smtClean="0"/>
              <a:t> </a:t>
            </a:r>
            <a:r>
              <a:rPr lang="en-IN" sz="1875" dirty="0" smtClean="0"/>
              <a:t>Soup – </a:t>
            </a:r>
            <a:r>
              <a:rPr lang="en-IN" sz="1875" dirty="0" err="1" smtClean="0"/>
              <a:t>Rs</a:t>
            </a:r>
            <a:r>
              <a:rPr lang="en-IN" sz="1875" dirty="0" smtClean="0"/>
              <a:t>. 12</a:t>
            </a:r>
          </a:p>
          <a:p>
            <a:pPr marL="0" indent="0">
              <a:buNone/>
            </a:pPr>
            <a:endParaRPr lang="en-US" sz="1875" dirty="0" smtClean="0"/>
          </a:p>
          <a:p>
            <a:pPr marL="0" indent="0">
              <a:buNone/>
            </a:pPr>
            <a:r>
              <a:rPr lang="en-US" sz="1875" b="1" dirty="0" smtClean="0"/>
              <a:t>Complimentary</a:t>
            </a:r>
          </a:p>
          <a:p>
            <a:pPr marL="0" indent="0">
              <a:buNone/>
            </a:pPr>
            <a:r>
              <a:rPr lang="en-US" sz="1875" dirty="0" smtClean="0"/>
              <a:t>1 Water </a:t>
            </a:r>
            <a:r>
              <a:rPr lang="en-US" sz="1875" dirty="0" smtClean="0"/>
              <a:t>Bottle</a:t>
            </a:r>
            <a:r>
              <a:rPr lang="en-US" sz="1875" dirty="0"/>
              <a:t> </a:t>
            </a:r>
            <a:r>
              <a:rPr lang="en-US" sz="1875" dirty="0" smtClean="0"/>
              <a:t> - </a:t>
            </a:r>
            <a:r>
              <a:rPr lang="en-US" sz="1875" dirty="0" err="1" smtClean="0"/>
              <a:t>Rs</a:t>
            </a:r>
            <a:r>
              <a:rPr lang="en-US" sz="1875" dirty="0" smtClean="0"/>
              <a:t>. 8</a:t>
            </a:r>
          </a:p>
          <a:p>
            <a:pPr marL="0" indent="0">
              <a:buNone/>
            </a:pPr>
            <a:endParaRPr lang="en-US" sz="1875" dirty="0"/>
          </a:p>
          <a:p>
            <a:pPr marL="0" indent="0">
              <a:buNone/>
            </a:pPr>
            <a:r>
              <a:rPr lang="en-US" sz="1875" b="1" dirty="0" smtClean="0"/>
              <a:t>AC &amp; Elec. – </a:t>
            </a:r>
            <a:r>
              <a:rPr lang="en-US" sz="1875" b="1" dirty="0" err="1" smtClean="0"/>
              <a:t>Rs</a:t>
            </a:r>
            <a:r>
              <a:rPr lang="en-US" sz="1875" b="1" dirty="0" smtClean="0"/>
              <a:t>. 7000/day</a:t>
            </a:r>
          </a:p>
          <a:p>
            <a:pPr marL="0" indent="0">
              <a:buNone/>
            </a:pPr>
            <a:endParaRPr lang="en-US" sz="1875" dirty="0" smtClean="0"/>
          </a:p>
          <a:p>
            <a:pPr marL="0" indent="0">
              <a:buNone/>
            </a:pPr>
            <a:endParaRPr lang="en-US" sz="1875" dirty="0"/>
          </a:p>
        </p:txBody>
      </p:sp>
      <p:pic>
        <p:nvPicPr>
          <p:cNvPr id="4" name="Google Shape;10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38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Target Audience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Corporate clients (Meetings, Team outings, AGMs</a:t>
            </a:r>
            <a:r>
              <a:rPr dirty="0" smtClean="0"/>
              <a:t>)</a:t>
            </a:r>
            <a:r>
              <a:rPr lang="en-GB" dirty="0" smtClean="0"/>
              <a:t> - 15</a:t>
            </a:r>
            <a:endParaRPr dirty="0"/>
          </a:p>
          <a:p>
            <a:pPr marL="0" indent="0">
              <a:buNone/>
            </a:pPr>
            <a:r>
              <a:rPr dirty="0"/>
              <a:t>• Schools &amp; </a:t>
            </a:r>
            <a:r>
              <a:rPr dirty="0" smtClean="0"/>
              <a:t>Institutions</a:t>
            </a:r>
            <a:r>
              <a:rPr lang="en-GB" dirty="0" smtClean="0"/>
              <a:t> - 10</a:t>
            </a:r>
            <a:endParaRPr dirty="0"/>
          </a:p>
          <a:p>
            <a:pPr marL="0" indent="0">
              <a:buNone/>
            </a:pPr>
            <a:r>
              <a:rPr dirty="0"/>
              <a:t>• Social events (Birthdays, Engagements</a:t>
            </a:r>
            <a:r>
              <a:rPr dirty="0" smtClean="0"/>
              <a:t>)</a:t>
            </a:r>
            <a:r>
              <a:rPr lang="en-GB" dirty="0" smtClean="0"/>
              <a:t> - 10</a:t>
            </a:r>
            <a:endParaRPr dirty="0"/>
          </a:p>
          <a:p>
            <a:pPr marL="0" indent="0">
              <a:buNone/>
            </a:pPr>
            <a:r>
              <a:rPr dirty="0"/>
              <a:t>• Associations / </a:t>
            </a:r>
            <a:r>
              <a:rPr dirty="0" err="1"/>
              <a:t>Samaj</a:t>
            </a:r>
            <a:r>
              <a:rPr dirty="0"/>
              <a:t> / </a:t>
            </a:r>
            <a:r>
              <a:rPr dirty="0" smtClean="0"/>
              <a:t>Societies</a:t>
            </a:r>
            <a:r>
              <a:rPr lang="en-GB" dirty="0" smtClean="0"/>
              <a:t> - 10</a:t>
            </a:r>
            <a:endParaRPr dirty="0"/>
          </a:p>
        </p:txBody>
      </p:sp>
      <p:pic>
        <p:nvPicPr>
          <p:cNvPr id="4" name="Google Shape;10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1700" y="263116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2500" dirty="0" smtClean="0"/>
              <a:t>Business Growth Plan</a:t>
            </a:r>
            <a:endParaRPr lang="en-IN" sz="25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1700" y="3338619"/>
            <a:ext cx="8520600" cy="138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75" smtClean="0"/>
              <a:t>Reach 20 Event Management Companies (Andheri to Virar)</a:t>
            </a:r>
          </a:p>
          <a:p>
            <a:pPr marL="0" indent="0">
              <a:buFont typeface="Arial"/>
              <a:buNone/>
            </a:pPr>
            <a:r>
              <a:rPr lang="en-US" sz="1875" smtClean="0"/>
              <a:t>Approach 50 Corporate &amp; Groups Clients for meetings, outings &amp; celebrations</a:t>
            </a:r>
          </a:p>
          <a:p>
            <a:pPr marL="0" indent="0">
              <a:buFont typeface="Arial"/>
              <a:buNone/>
            </a:pPr>
            <a:r>
              <a:rPr lang="en-IN" sz="1875" smtClean="0"/>
              <a:t>Direct corporate &amp; agent tie-ups</a:t>
            </a:r>
            <a:endParaRPr lang="en-IN" sz="1875" dirty="0"/>
          </a:p>
        </p:txBody>
      </p:sp>
    </p:spTree>
    <p:extLst>
      <p:ext uri="{BB962C8B-B14F-4D97-AF65-F5344CB8AC3E}">
        <p14:creationId xmlns:p14="http://schemas.microsoft.com/office/powerpoint/2010/main" val="43905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1017725"/>
            <a:ext cx="5094634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2200" y="1017725"/>
            <a:ext cx="2865751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8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0150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135" y="137371"/>
            <a:ext cx="6172200" cy="4880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75" b="1" dirty="0" smtClean="0"/>
              <a:t>Food Menu</a:t>
            </a:r>
            <a:endParaRPr lang="en-IN" sz="1875" b="1" dirty="0" smtClean="0"/>
          </a:p>
          <a:p>
            <a:pPr marL="0" indent="0">
              <a:buNone/>
            </a:pPr>
            <a:r>
              <a:rPr lang="en-IN" sz="1875" b="1" dirty="0" smtClean="0"/>
              <a:t>Welcome </a:t>
            </a:r>
            <a:r>
              <a:rPr lang="en-IN" sz="1875" b="1" dirty="0"/>
              <a:t>Refreshments</a:t>
            </a:r>
            <a:endParaRPr lang="en-IN" sz="1875" dirty="0"/>
          </a:p>
          <a:p>
            <a:r>
              <a:rPr lang="en-IN" sz="1875" dirty="0"/>
              <a:t>Welcome </a:t>
            </a:r>
            <a:r>
              <a:rPr lang="en-IN" sz="1875" dirty="0" smtClean="0"/>
              <a:t>Drink (Lemon juice)</a:t>
            </a:r>
          </a:p>
          <a:p>
            <a:r>
              <a:rPr lang="en-US" sz="1875" dirty="0" err="1" smtClean="0"/>
              <a:t>Fafda</a:t>
            </a:r>
            <a:r>
              <a:rPr lang="en-US" sz="1875" dirty="0"/>
              <a:t> </a:t>
            </a:r>
            <a:r>
              <a:rPr lang="en-US" sz="1875" dirty="0" smtClean="0"/>
              <a:t>with </a:t>
            </a:r>
            <a:r>
              <a:rPr lang="en-US" sz="1875" dirty="0" err="1" smtClean="0"/>
              <a:t>Kadhi</a:t>
            </a:r>
            <a:r>
              <a:rPr lang="en-US" sz="1875" dirty="0" smtClean="0"/>
              <a:t> &amp; </a:t>
            </a:r>
            <a:r>
              <a:rPr lang="en-US" sz="1875" dirty="0" err="1" smtClean="0"/>
              <a:t>Sambharo</a:t>
            </a:r>
            <a:r>
              <a:rPr lang="en-US" sz="1875" dirty="0" smtClean="0"/>
              <a:t>, </a:t>
            </a:r>
            <a:r>
              <a:rPr lang="en-US" sz="1875" dirty="0" err="1" smtClean="0"/>
              <a:t>Jalebi</a:t>
            </a:r>
            <a:endParaRPr lang="en-IN" sz="1875" dirty="0"/>
          </a:p>
          <a:p>
            <a:pPr marL="0" indent="0">
              <a:buNone/>
            </a:pPr>
            <a:r>
              <a:rPr lang="en-IN" sz="1875" b="1" dirty="0" smtClean="0"/>
              <a:t>Lunch</a:t>
            </a:r>
            <a:endParaRPr lang="en-IN" sz="1875" dirty="0" smtClean="0"/>
          </a:p>
          <a:p>
            <a:r>
              <a:rPr lang="en-IN" sz="1875" dirty="0" smtClean="0"/>
              <a:t>Tomato Cream Soup or </a:t>
            </a:r>
            <a:r>
              <a:rPr lang="en-IN" sz="1875" dirty="0" err="1" smtClean="0"/>
              <a:t>HotnSour</a:t>
            </a:r>
            <a:r>
              <a:rPr lang="en-IN" sz="1875" dirty="0" smtClean="0"/>
              <a:t> Soup</a:t>
            </a:r>
          </a:p>
          <a:p>
            <a:r>
              <a:rPr lang="en-GB" sz="1875" dirty="0" smtClean="0"/>
              <a:t>Cheese corn-ball </a:t>
            </a:r>
            <a:r>
              <a:rPr lang="en-GB" sz="1875" dirty="0"/>
              <a:t>(</a:t>
            </a:r>
            <a:r>
              <a:rPr lang="en-GB" sz="1875" dirty="0" err="1" smtClean="0"/>
              <a:t>Theeka</a:t>
            </a:r>
            <a:r>
              <a:rPr lang="en-GB" sz="1875" dirty="0" smtClean="0"/>
              <a:t> </a:t>
            </a:r>
            <a:r>
              <a:rPr lang="en-GB" sz="1875" dirty="0" err="1" smtClean="0"/>
              <a:t>Meetha</a:t>
            </a:r>
            <a:r>
              <a:rPr lang="en-GB" sz="1875" dirty="0" smtClean="0"/>
              <a:t> chutney</a:t>
            </a:r>
            <a:r>
              <a:rPr lang="en-GB" sz="1875" dirty="0" smtClean="0"/>
              <a:t>)</a:t>
            </a:r>
          </a:p>
          <a:p>
            <a:r>
              <a:rPr lang="en-GB" sz="1875" dirty="0" err="1" smtClean="0"/>
              <a:t>Umbadiyu</a:t>
            </a:r>
            <a:endParaRPr lang="en-GB" sz="1875" dirty="0" smtClean="0"/>
          </a:p>
          <a:p>
            <a:pPr marL="114300" indent="0">
              <a:buNone/>
            </a:pPr>
            <a:r>
              <a:rPr lang="en-GB" sz="1875" b="1" dirty="0" smtClean="0"/>
              <a:t>Evening</a:t>
            </a:r>
          </a:p>
          <a:p>
            <a:r>
              <a:rPr lang="en-GB" sz="1875" dirty="0"/>
              <a:t>Raj </a:t>
            </a:r>
            <a:r>
              <a:rPr lang="en-GB" sz="1875" dirty="0" err="1" smtClean="0"/>
              <a:t>Kachori</a:t>
            </a:r>
            <a:endParaRPr lang="en-IN" sz="1875" dirty="0" smtClean="0"/>
          </a:p>
          <a:p>
            <a:pPr marL="0" indent="0">
              <a:buNone/>
            </a:pPr>
            <a:endParaRPr lang="en-US" sz="1875" dirty="0" smtClean="0"/>
          </a:p>
          <a:p>
            <a:pPr marL="0" indent="0">
              <a:buNone/>
            </a:pPr>
            <a:r>
              <a:rPr lang="en-US" sz="1875" b="1" dirty="0" smtClean="0"/>
              <a:t>Complimentary</a:t>
            </a:r>
          </a:p>
          <a:p>
            <a:pPr marL="0" indent="0">
              <a:buNone/>
            </a:pPr>
            <a:r>
              <a:rPr lang="en-US" sz="1875" dirty="0" smtClean="0"/>
              <a:t>1 Water </a:t>
            </a:r>
            <a:r>
              <a:rPr lang="en-US" sz="1875" dirty="0"/>
              <a:t>Bottle</a:t>
            </a:r>
            <a:r>
              <a:rPr lang="en-US" sz="1875" dirty="0" smtClean="0"/>
              <a:t>, 1 Pop-corn (give one coupon), </a:t>
            </a:r>
            <a:r>
              <a:rPr lang="en-US" sz="1875" dirty="0"/>
              <a:t>Unlimited </a:t>
            </a:r>
            <a:r>
              <a:rPr lang="en-US" sz="1875" dirty="0" err="1" smtClean="0"/>
              <a:t>Wifi</a:t>
            </a:r>
            <a:r>
              <a:rPr lang="en-US" sz="1875" dirty="0" smtClean="0"/>
              <a:t>, 1 vanilla </a:t>
            </a:r>
            <a:r>
              <a:rPr lang="en-US" sz="1875" dirty="0"/>
              <a:t>Ice cream (give one coupon</a:t>
            </a:r>
            <a:r>
              <a:rPr lang="en-US" sz="1875" dirty="0" smtClean="0"/>
              <a:t>)</a:t>
            </a:r>
            <a:endParaRPr lang="en-US" sz="1875" dirty="0"/>
          </a:p>
        </p:txBody>
      </p:sp>
      <p:pic>
        <p:nvPicPr>
          <p:cNvPr id="4" name="Google Shape;10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2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vs Conversion Plan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587851"/>
              </p:ext>
            </p:extLst>
          </p:nvPr>
        </p:nvGraphicFramePr>
        <p:xfrm>
          <a:off x="0" y="1126862"/>
          <a:ext cx="9144000" cy="1453586"/>
        </p:xfrm>
        <a:graphic>
          <a:graphicData uri="http://schemas.openxmlformats.org/drawingml/2006/table">
            <a:tbl>
              <a:tblPr/>
              <a:tblGrid>
                <a:gridCol w="841931"/>
                <a:gridCol w="1150993"/>
                <a:gridCol w="852588"/>
                <a:gridCol w="1449399"/>
                <a:gridCol w="777986"/>
                <a:gridCol w="852588"/>
                <a:gridCol w="660755"/>
                <a:gridCol w="1087048"/>
                <a:gridCol w="639440"/>
                <a:gridCol w="831272"/>
              </a:tblGrid>
              <a:tr h="4477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 dirty="0">
                          <a:effectLst/>
                        </a:rPr>
                        <a:t>Channel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Platform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Amount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Impressions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CTR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Clicks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CRO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Conv Count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Price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Revenue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2224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Online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Meta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50000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2500000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2.15%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53750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1%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538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500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268750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24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Online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Google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50000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300000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15.64%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46920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1%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469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500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234600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24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Offline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In-park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20000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-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-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-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-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dirty="0">
                          <a:effectLst/>
                        </a:rPr>
                        <a:t>100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500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>
                          <a:effectLst/>
                        </a:rPr>
                        <a:t>50000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2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Total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120000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2800000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17.79%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100670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2%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1107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>
                          <a:effectLst/>
                        </a:rPr>
                        <a:t>500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b="1" dirty="0">
                          <a:effectLst/>
                        </a:rPr>
                        <a:t>553350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Audience Segmentation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66700" cy="38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Walk-in Park Visitors (B2C Upsell)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Groups &amp; Celebrations (Lead Gen Focus)</a:t>
            </a:r>
            <a:endParaRPr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 smtClean="0"/>
              <a:t>Birthdays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Pre-wedding / Small wedding functions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Corporate team </a:t>
            </a:r>
            <a:r>
              <a:rPr lang="en" sz="1600" dirty="0" smtClean="0"/>
              <a:t>outings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 smtClean="0"/>
              <a:t>Agents Meets 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 smtClean="0"/>
              <a:t>Product Launch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 smtClean="0"/>
              <a:t>AGM 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 smtClean="0"/>
              <a:t>Marriage Anniversary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 smtClean="0"/>
              <a:t>Reunion Parties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Kitty parties (very relevant to your earlier campaigns</a:t>
            </a:r>
            <a:r>
              <a:rPr lang="en" sz="1600" dirty="0" smtClean="0"/>
              <a:t>)</a:t>
            </a:r>
            <a:endParaRPr lang="en"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1" dirty="0" smtClean="0">
                <a:solidFill>
                  <a:srgbClr val="FF0000"/>
                </a:solidFill>
              </a:rPr>
              <a:t>- Add standee ASAP at park</a:t>
            </a:r>
            <a:endParaRPr sz="16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2600" y="475975"/>
            <a:ext cx="3369701" cy="449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Channel Strategy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 Ads &amp; Google Ads – WALK-IN DEMAND CREATOR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Campaign Types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Experience Video Ads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Food + AC Comfort Visual Ads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Offer Based Ads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Creative Angles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“Escape Heat → Chill in AC Banquet”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“Upgrade Your Waterpark Day”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“Private Celebration Inside Waterpark”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Targeting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Parents with kids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Corporate job titles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Wedding / Event interest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575" y="1698625"/>
            <a:ext cx="4246026" cy="318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Remarketing Strategy (VERY IMPORTANT)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Retarget: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Website visitors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Ticket buyers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Food buyers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Past </a:t>
            </a:r>
            <a:r>
              <a:rPr lang="en" dirty="0"/>
              <a:t>group database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Offer: “Upgrade Your Booking – </a:t>
            </a:r>
            <a:br>
              <a:rPr lang="en" dirty="0"/>
            </a:br>
            <a:r>
              <a:rPr lang="en" dirty="0"/>
              <a:t>AC Banquet Add-On”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875" y="1098550"/>
            <a:ext cx="3928525" cy="294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IN-PARK PROMOTION 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4180800" cy="3991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Physical Branding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Entry Gate – “Upgrade Your Experience”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Food Court – AC Banquet Food Menu Display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Locker Area – Comfort Messaging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Wave Pool Queue – </a:t>
            </a:r>
            <a:r>
              <a:rPr lang="en" dirty="0" smtClean="0"/>
              <a:t>Standee’s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Discount Coupon – 20% off on Bday celebration – Amit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smtClean="0"/>
              <a:t>Standees across the park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dirty="0" smtClean="0"/>
              <a:t>Same Day booking – get one cake free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3500" y="873125"/>
            <a:ext cx="4055526" cy="304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Strategy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2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Food closeups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 comfort visuals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Celebration setups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Before vs After heat comparison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Scarcity Strategy</a:t>
            </a:r>
            <a:br>
              <a:rPr lang="en" b="1"/>
            </a:br>
            <a:r>
              <a:rPr lang="en" b="1"/>
              <a:t>“Only X slots per day”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400" y="540275"/>
            <a:ext cx="5111725" cy="383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Event Agent Tie-ups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Event Companies who celebrate all functions </a:t>
            </a:r>
          </a:p>
          <a:p>
            <a:r>
              <a:rPr lang="en-GB" dirty="0" smtClean="0"/>
              <a:t>End-to-End Solution – Bus, Snacks, Décor, DJ, Music &amp; other engagement</a:t>
            </a:r>
          </a:p>
          <a:p>
            <a:r>
              <a:rPr lang="en-GB" dirty="0" smtClean="0"/>
              <a:t>Bus Engagement Activities – Mascots &amp; Music</a:t>
            </a:r>
          </a:p>
          <a:p>
            <a:r>
              <a:rPr lang="en-GB" dirty="0" smtClean="0"/>
              <a:t>DJ &amp; Anchor – Amit (booked for the day)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5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Pricing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b="1" dirty="0"/>
              <a:t>Price: </a:t>
            </a:r>
            <a:r>
              <a:rPr lang="en-US" b="1" dirty="0" smtClean="0"/>
              <a:t>2</a:t>
            </a:r>
            <a:r>
              <a:rPr lang="en-US" b="1" dirty="0" smtClean="0"/>
              <a:t>00</a:t>
            </a:r>
            <a:r>
              <a:rPr lang="en-US" b="1" dirty="0" smtClean="0"/>
              <a:t>/- above </a:t>
            </a:r>
            <a:r>
              <a:rPr lang="en-US" dirty="0" smtClean="0"/>
              <a:t>ticket </a:t>
            </a:r>
            <a:r>
              <a:rPr dirty="0" smtClean="0"/>
              <a:t>per </a:t>
            </a:r>
            <a:r>
              <a:rPr dirty="0"/>
              <a:t>person</a:t>
            </a:r>
          </a:p>
          <a:p>
            <a:pPr marL="0" indent="0">
              <a:buNone/>
            </a:pPr>
            <a:r>
              <a:rPr dirty="0"/>
              <a:t>• Includes hall access, food &amp; basic setup</a:t>
            </a:r>
          </a:p>
          <a:p>
            <a:pPr marL="0" indent="0">
              <a:buNone/>
            </a:pPr>
            <a:r>
              <a:rPr dirty="0"/>
              <a:t>• Premium yet value-for-money offering</a:t>
            </a:r>
          </a:p>
        </p:txBody>
      </p:sp>
      <p:pic>
        <p:nvPicPr>
          <p:cNvPr id="4" name="Google Shape;10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4900" y="4021475"/>
            <a:ext cx="947400" cy="9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1700" y="2557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2500" dirty="0" smtClean="0"/>
              <a:t>Banquet Hall Overview</a:t>
            </a:r>
            <a:endParaRPr lang="en-IN" sz="25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1700" y="3265050"/>
            <a:ext cx="8520600" cy="125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smtClean="0"/>
              <a:t>• Capacity: Up to 200 guests</a:t>
            </a:r>
          </a:p>
          <a:p>
            <a:pPr marL="0" indent="0">
              <a:buFont typeface="Arial"/>
              <a:buNone/>
            </a:pPr>
            <a:r>
              <a:rPr lang="en-GB" dirty="0" smtClean="0"/>
              <a:t>• Fully Air-Conditioned Hall</a:t>
            </a:r>
          </a:p>
          <a:p>
            <a:pPr marL="0" indent="0">
              <a:buFont typeface="Arial"/>
              <a:buNone/>
            </a:pPr>
            <a:r>
              <a:rPr lang="en-GB" dirty="0" smtClean="0"/>
              <a:t>• Separate &amp; customizable food menu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Daywise</a:t>
            </a:r>
            <a:r>
              <a:rPr lang="en-GB" dirty="0" smtClean="0"/>
              <a:t> Target &amp; Rev Plan</a:t>
            </a:r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40968"/>
              </p:ext>
            </p:extLst>
          </p:nvPr>
        </p:nvGraphicFramePr>
        <p:xfrm>
          <a:off x="100943" y="1140683"/>
          <a:ext cx="8958977" cy="1392312"/>
        </p:xfrm>
        <a:graphic>
          <a:graphicData uri="http://schemas.openxmlformats.org/drawingml/2006/table">
            <a:tbl>
              <a:tblPr/>
              <a:tblGrid>
                <a:gridCol w="680882"/>
                <a:gridCol w="519621"/>
                <a:gridCol w="519621"/>
                <a:gridCol w="707759"/>
                <a:gridCol w="564415"/>
                <a:gridCol w="564415"/>
                <a:gridCol w="707759"/>
                <a:gridCol w="546498"/>
                <a:gridCol w="546498"/>
                <a:gridCol w="707759"/>
                <a:gridCol w="465866"/>
                <a:gridCol w="573375"/>
                <a:gridCol w="707759"/>
                <a:gridCol w="573375"/>
                <a:gridCol w="573375"/>
              </a:tblGrid>
              <a:tr h="2320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Tuesday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Thursday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Saturday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Sunday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 Banquet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 Banquet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 Banquet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 Banquet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4013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2916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5715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118200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5112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8975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4701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6705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896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268800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3708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1569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2348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7677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148200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05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12833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21100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4220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15114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25300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5060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9965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14300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2860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20097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28500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570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1784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535200</a:t>
                      </a:r>
                    </a:p>
                  </a:txBody>
                  <a:tcPr marL="8522" marR="8522" marT="8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98228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16863</TotalTime>
  <Words>717</Words>
  <Application>Microsoft Office PowerPoint</Application>
  <PresentationFormat>On-screen Show (16:9)</PresentationFormat>
  <Paragraphs>249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Simple Light</vt:lpstr>
      <vt:lpstr>Food Fiesta</vt:lpstr>
      <vt:lpstr>Target Audience Segmentation</vt:lpstr>
      <vt:lpstr>Digital Channel Strategy</vt:lpstr>
      <vt:lpstr>Remarketing Strategy (VERY IMPORTANT)</vt:lpstr>
      <vt:lpstr>IN-PARK PROMOTION </vt:lpstr>
      <vt:lpstr>Content Strategy</vt:lpstr>
      <vt:lpstr>Event Agent Tie-ups</vt:lpstr>
      <vt:lpstr>Pricing Details</vt:lpstr>
      <vt:lpstr>Daywise Target &amp; Rev Plan</vt:lpstr>
      <vt:lpstr>PowerPoint Presentation</vt:lpstr>
      <vt:lpstr>PowerPoint Presentation</vt:lpstr>
      <vt:lpstr>Target Audience</vt:lpstr>
      <vt:lpstr>Thank You</vt:lpstr>
      <vt:lpstr>PowerPoint Presentation</vt:lpstr>
      <vt:lpstr>PowerPoint Presentation</vt:lpstr>
      <vt:lpstr>Budget vs Conversion Plan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Fiesta</dc:title>
  <cp:lastModifiedBy>Umang Panchal</cp:lastModifiedBy>
  <cp:revision>41</cp:revision>
  <dcterms:modified xsi:type="dcterms:W3CDTF">2026-02-24T11:13:59Z</dcterms:modified>
</cp:coreProperties>
</file>