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2" r:id="rId14"/>
    <p:sldId id="270" r:id="rId15"/>
    <p:sldId id="273" r:id="rId16"/>
    <p:sldId id="271" r:id="rId17"/>
    <p:sldId id="27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203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924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93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977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531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837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336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5203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341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795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556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C59F1-F50C-402D-BA1F-53917FCDAD6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AE4FB-DF74-4293-954E-5B37452F2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464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Brand Positioning – </a:t>
            </a:r>
            <a:br>
              <a:rPr lang="en-IN" dirty="0" smtClean="0"/>
            </a:br>
            <a:r>
              <a:rPr lang="en-IN" dirty="0" err="1" smtClean="0"/>
              <a:t>Arihant</a:t>
            </a:r>
            <a:r>
              <a:rPr lang="en-IN" dirty="0" smtClean="0"/>
              <a:t> Play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The space you want to own in the customer’s mind vs competitors.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13598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Positioning is not marketing line.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</a:t>
            </a:r>
            <a:r>
              <a:rPr lang="en-GB" b="1" dirty="0" smtClean="0"/>
              <a:t>business strategy decision.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It decides: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Pricing power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Sales cycle length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Talent attraction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Distributor quality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Export perception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35548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POSITIONING — THREE BRAND STRUCTURE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MASTER STRATEGIC PRINCIPLE</a:t>
            </a:r>
          </a:p>
          <a:p>
            <a:pPr lvl="1"/>
            <a:r>
              <a:rPr lang="en-GB" dirty="0" smtClean="0"/>
              <a:t>No brand should compete on same reason</a:t>
            </a:r>
          </a:p>
          <a:p>
            <a:pPr lvl="1"/>
            <a:r>
              <a:rPr lang="en-GB" dirty="0" smtClean="0"/>
              <a:t>Each brand must win on different buying trigger</a:t>
            </a:r>
          </a:p>
          <a:p>
            <a:pPr lvl="1"/>
            <a:endParaRPr lang="en-GB" dirty="0" smtClean="0"/>
          </a:p>
          <a:p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655065"/>
              </p:ext>
            </p:extLst>
          </p:nvPr>
        </p:nvGraphicFramePr>
        <p:xfrm>
          <a:off x="838200" y="3705103"/>
          <a:ext cx="5497286" cy="1463040"/>
        </p:xfrm>
        <a:graphic>
          <a:graphicData uri="http://schemas.openxmlformats.org/drawingml/2006/table">
            <a:tbl>
              <a:tblPr/>
              <a:tblGrid>
                <a:gridCol w="1382486"/>
                <a:gridCol w="4114800"/>
              </a:tblGrid>
              <a:tr h="356757">
                <a:tc>
                  <a:txBody>
                    <a:bodyPr/>
                    <a:lstStyle/>
                    <a:p>
                      <a:r>
                        <a:rPr lang="en-IN" b="1" dirty="0"/>
                        <a:t>Brand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/>
                        <a:t>Wins 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Premium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Design + Status + Experience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Mid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Reliability + Compliance + Smart Value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Value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Durability + Price Efficiency + Availability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979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PREMIUM BRAND POSITIONING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84223" cy="4351338"/>
          </a:xfrm>
        </p:spPr>
        <p:txBody>
          <a:bodyPr>
            <a:normAutofit/>
          </a:bodyPr>
          <a:lstStyle/>
          <a:p>
            <a:r>
              <a:rPr lang="en-GB" sz="2200" b="1" dirty="0" smtClean="0"/>
              <a:t>Role in Portfolio</a:t>
            </a:r>
          </a:p>
          <a:p>
            <a:pPr lvl="1"/>
            <a:r>
              <a:rPr lang="en-GB" sz="1800" dirty="0" smtClean="0"/>
              <a:t>Creates aspiration + pulls market perception up</a:t>
            </a:r>
          </a:p>
          <a:p>
            <a:r>
              <a:rPr lang="en-GB" sz="2200" b="1" dirty="0" smtClean="0"/>
              <a:t>Target</a:t>
            </a:r>
          </a:p>
          <a:p>
            <a:pPr lvl="1"/>
            <a:r>
              <a:rPr lang="en-GB" sz="1800" dirty="0" smtClean="0"/>
              <a:t>Luxury developers</a:t>
            </a:r>
          </a:p>
          <a:p>
            <a:pPr lvl="1"/>
            <a:r>
              <a:rPr lang="en-GB" sz="1800" dirty="0" smtClean="0"/>
              <a:t>Premium societies</a:t>
            </a:r>
          </a:p>
          <a:p>
            <a:pPr lvl="1"/>
            <a:r>
              <a:rPr lang="en-GB" sz="1800" dirty="0" smtClean="0"/>
              <a:t>Resorts / Hotels</a:t>
            </a:r>
          </a:p>
          <a:p>
            <a:pPr lvl="1"/>
            <a:r>
              <a:rPr lang="en-GB" sz="1800" dirty="0" smtClean="0"/>
              <a:t>International architects</a:t>
            </a:r>
          </a:p>
          <a:p>
            <a:pPr lvl="1"/>
            <a:r>
              <a:rPr lang="en-GB" sz="1800" dirty="0" smtClean="0"/>
              <a:t>Export premium buyers</a:t>
            </a:r>
          </a:p>
          <a:p>
            <a:r>
              <a:rPr lang="en-GB" sz="2200" b="1" dirty="0" smtClean="0"/>
              <a:t>Suggested Messaging Direction</a:t>
            </a:r>
          </a:p>
          <a:p>
            <a:pPr lvl="1"/>
            <a:r>
              <a:rPr lang="en-GB" sz="1800" dirty="0" smtClean="0"/>
              <a:t>“Designing Play Landmarks”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555378" y="1825624"/>
            <a:ext cx="5484223" cy="5032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200" b="1" dirty="0" smtClean="0"/>
              <a:t>Category We Should Own</a:t>
            </a:r>
          </a:p>
          <a:p>
            <a:pPr lvl="1"/>
            <a:r>
              <a:rPr lang="en-GB" sz="1800" dirty="0" smtClean="0"/>
              <a:t>Play Experience Design &amp; Engineering Company</a:t>
            </a:r>
            <a:br>
              <a:rPr lang="en-GB" sz="1800" dirty="0" smtClean="0"/>
            </a:br>
            <a:r>
              <a:rPr lang="en-GB" sz="1800" dirty="0" smtClean="0"/>
              <a:t>(Not equipment manufacturer)</a:t>
            </a:r>
          </a:p>
          <a:p>
            <a:r>
              <a:rPr lang="en-GB" sz="2200" b="1" dirty="0" smtClean="0"/>
              <a:t>Core Value Proposition</a:t>
            </a:r>
          </a:p>
          <a:p>
            <a:pPr lvl="1"/>
            <a:r>
              <a:rPr lang="en-GB" sz="1800" dirty="0" smtClean="0"/>
              <a:t>World-class, design-led, globally benchmarked play environments.</a:t>
            </a:r>
          </a:p>
          <a:p>
            <a:r>
              <a:rPr lang="en-GB" sz="2200" b="1" dirty="0" smtClean="0"/>
              <a:t>Emotional Benefit</a:t>
            </a:r>
          </a:p>
          <a:p>
            <a:pPr lvl="1"/>
            <a:r>
              <a:rPr lang="en-GB" sz="1800" dirty="0" smtClean="0"/>
              <a:t>Status</a:t>
            </a:r>
          </a:p>
          <a:p>
            <a:pPr lvl="1"/>
            <a:r>
              <a:rPr lang="en-GB" sz="1800" dirty="0" smtClean="0"/>
              <a:t>Pride</a:t>
            </a:r>
          </a:p>
          <a:p>
            <a:pPr lvl="1"/>
            <a:r>
              <a:rPr lang="en-GB" sz="1800" dirty="0" smtClean="0"/>
              <a:t>Signature project identity</a:t>
            </a:r>
          </a:p>
          <a:p>
            <a:r>
              <a:rPr lang="en-GB" sz="2600" b="1" dirty="0" smtClean="0"/>
              <a:t>Functional Benefit</a:t>
            </a:r>
          </a:p>
          <a:p>
            <a:pPr lvl="1"/>
            <a:r>
              <a:rPr lang="en-GB" sz="2200" dirty="0" smtClean="0"/>
              <a:t>International standards</a:t>
            </a:r>
            <a:endParaRPr lang="en-GB" sz="2200" dirty="0"/>
          </a:p>
          <a:p>
            <a:pPr lvl="1"/>
            <a:r>
              <a:rPr lang="en-GB" sz="2200" dirty="0" smtClean="0"/>
              <a:t>Custom design capability</a:t>
            </a:r>
            <a:endParaRPr lang="en-GB" sz="2200" dirty="0"/>
          </a:p>
          <a:p>
            <a:pPr lvl="1"/>
            <a:r>
              <a:rPr lang="en-GB" sz="2200" dirty="0" smtClean="0"/>
              <a:t>High aesthetics</a:t>
            </a:r>
          </a:p>
          <a:p>
            <a:pPr lvl="1"/>
            <a:r>
              <a:rPr lang="en-GB" sz="2200" dirty="0" smtClean="0"/>
              <a:t>Long lifecycle</a:t>
            </a:r>
          </a:p>
        </p:txBody>
      </p:sp>
    </p:spTree>
    <p:extLst>
      <p:ext uri="{BB962C8B-B14F-4D97-AF65-F5344CB8AC3E}">
        <p14:creationId xmlns:p14="http://schemas.microsoft.com/office/powerpoint/2010/main" val="3902449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035937" cy="1325563"/>
          </a:xfrm>
        </p:spPr>
        <p:txBody>
          <a:bodyPr/>
          <a:lstStyle/>
          <a:p>
            <a:r>
              <a:rPr lang="en-GB" dirty="0" smtClean="0"/>
              <a:t>PREMIUM BRAND — (Design / Luxury / Global)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759926" cy="4351338"/>
          </a:xfrm>
        </p:spPr>
        <p:txBody>
          <a:bodyPr>
            <a:noAutofit/>
          </a:bodyPr>
          <a:lstStyle/>
          <a:p>
            <a:r>
              <a:rPr lang="en-GB" sz="1600" b="1" dirty="0" smtClean="0"/>
              <a:t>Option 1 — </a:t>
            </a:r>
            <a:r>
              <a:rPr lang="en-GB" sz="1600" b="1" dirty="0" err="1" smtClean="0"/>
              <a:t>Aurevia</a:t>
            </a:r>
            <a:r>
              <a:rPr lang="en-GB" sz="1600" b="1" dirty="0" smtClean="0"/>
              <a:t> Play</a:t>
            </a:r>
          </a:p>
          <a:p>
            <a:r>
              <a:rPr lang="en-GB" sz="1600" b="1" dirty="0" smtClean="0"/>
              <a:t>Meaning Logic</a:t>
            </a:r>
            <a:endParaRPr lang="en-GB" sz="1600" dirty="0" smtClean="0"/>
          </a:p>
          <a:p>
            <a:r>
              <a:rPr lang="en-GB" sz="1600" dirty="0" err="1" smtClean="0"/>
              <a:t>Aure</a:t>
            </a:r>
            <a:r>
              <a:rPr lang="en-GB" sz="1600" dirty="0" smtClean="0"/>
              <a:t> = Gold / Premium / Superior</a:t>
            </a:r>
          </a:p>
          <a:p>
            <a:r>
              <a:rPr lang="en-GB" sz="1600" dirty="0" smtClean="0"/>
              <a:t>Via = Path / Way / Method</a:t>
            </a:r>
          </a:p>
          <a:p>
            <a:r>
              <a:rPr lang="en-GB" sz="1600" b="1" dirty="0" smtClean="0"/>
              <a:t>Brand Feel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Global • Design-led • Premium Engineering</a:t>
            </a:r>
          </a:p>
          <a:p>
            <a:r>
              <a:rPr lang="en-GB" sz="1600" b="1" dirty="0" smtClean="0"/>
              <a:t>Why Strong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Works in Europe, Middle East, India</a:t>
            </a:r>
            <a:br>
              <a:rPr lang="en-GB" sz="1600" dirty="0" smtClean="0"/>
            </a:br>
            <a:r>
              <a:rPr lang="en-GB" sz="1600" dirty="0" smtClean="0"/>
              <a:t>Sounds premium without sounding fragile</a:t>
            </a:r>
          </a:p>
          <a:p>
            <a:endParaRPr lang="en-IN" sz="1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17569" y="1825625"/>
            <a:ext cx="3759926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600" b="1" dirty="0" smtClean="0"/>
              <a:t>Option 2 — </a:t>
            </a:r>
            <a:r>
              <a:rPr lang="en-IN" sz="1600" b="1" dirty="0" err="1" smtClean="0"/>
              <a:t>Lumora</a:t>
            </a:r>
            <a:r>
              <a:rPr lang="en-IN" sz="1600" b="1" dirty="0" smtClean="0"/>
              <a:t> Play</a:t>
            </a:r>
          </a:p>
          <a:p>
            <a:r>
              <a:rPr lang="en-IN" sz="1600" b="1" dirty="0" smtClean="0"/>
              <a:t>Meaning Logic</a:t>
            </a:r>
            <a:endParaRPr lang="en-IN" sz="1600" dirty="0" smtClean="0"/>
          </a:p>
          <a:p>
            <a:r>
              <a:rPr lang="en-IN" sz="1600" dirty="0" err="1" smtClean="0"/>
              <a:t>Lumo</a:t>
            </a:r>
            <a:r>
              <a:rPr lang="en-IN" sz="1600" dirty="0" smtClean="0"/>
              <a:t> = Light / Illumination</a:t>
            </a:r>
          </a:p>
          <a:p>
            <a:r>
              <a:rPr lang="en-IN" sz="1600" dirty="0" err="1" smtClean="0"/>
              <a:t>Ora</a:t>
            </a:r>
            <a:r>
              <a:rPr lang="en-IN" sz="1600" dirty="0" smtClean="0"/>
              <a:t> = Aura / Premium Presence</a:t>
            </a:r>
          </a:p>
          <a:p>
            <a:r>
              <a:rPr lang="en-IN" sz="1600" b="1" dirty="0" smtClean="0"/>
              <a:t>Brand Feel</a:t>
            </a:r>
            <a:r>
              <a:rPr lang="en-IN" sz="1600" dirty="0" smtClean="0"/>
              <a:t/>
            </a:r>
            <a:br>
              <a:rPr lang="en-IN" sz="1600" dirty="0" smtClean="0"/>
            </a:br>
            <a:r>
              <a:rPr lang="en-IN" sz="1600" dirty="0" smtClean="0"/>
              <a:t>Architectural • Experience-led • Modern Premium</a:t>
            </a:r>
          </a:p>
          <a:p>
            <a:r>
              <a:rPr lang="en-IN" sz="1600" b="1" dirty="0" smtClean="0"/>
              <a:t>Why Strong</a:t>
            </a:r>
            <a:r>
              <a:rPr lang="en-IN" sz="1600" dirty="0" smtClean="0"/>
              <a:t/>
            </a:r>
            <a:br>
              <a:rPr lang="en-IN" sz="1600" dirty="0" smtClean="0"/>
            </a:br>
            <a:r>
              <a:rPr lang="en-IN" sz="1600" dirty="0" smtClean="0"/>
              <a:t>Very </a:t>
            </a:r>
            <a:r>
              <a:rPr lang="en-IN" sz="1600" dirty="0" err="1" smtClean="0"/>
              <a:t>brandable</a:t>
            </a:r>
            <a:r>
              <a:rPr lang="en-IN" sz="1600" dirty="0" smtClean="0"/>
              <a:t/>
            </a:r>
            <a:br>
              <a:rPr lang="en-IN" sz="1600" dirty="0" smtClean="0"/>
            </a:br>
            <a:r>
              <a:rPr lang="en-IN" sz="1600" dirty="0" smtClean="0"/>
              <a:t>Works for design storytelling</a:t>
            </a:r>
            <a:endParaRPr lang="en-IN" sz="16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03621" y="1825625"/>
            <a:ext cx="3759926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 smtClean="0"/>
              <a:t>Option 3 — </a:t>
            </a:r>
            <a:r>
              <a:rPr lang="en-GB" sz="1600" b="1" dirty="0" err="1" smtClean="0"/>
              <a:t>Altivon</a:t>
            </a:r>
            <a:r>
              <a:rPr lang="en-GB" sz="1600" b="1" dirty="0" smtClean="0"/>
              <a:t> Play</a:t>
            </a:r>
          </a:p>
          <a:p>
            <a:r>
              <a:rPr lang="en-GB" sz="1600" b="1" dirty="0" smtClean="0"/>
              <a:t>Meaning Logic</a:t>
            </a:r>
            <a:endParaRPr lang="en-GB" sz="1600" dirty="0" smtClean="0"/>
          </a:p>
          <a:p>
            <a:r>
              <a:rPr lang="en-GB" sz="1600" dirty="0" err="1" smtClean="0"/>
              <a:t>Alti</a:t>
            </a:r>
            <a:r>
              <a:rPr lang="en-GB" sz="1600" dirty="0" smtClean="0"/>
              <a:t> = Height / Elevation</a:t>
            </a:r>
          </a:p>
          <a:p>
            <a:r>
              <a:rPr lang="en-GB" sz="1600" dirty="0" smtClean="0"/>
              <a:t>Von = European premium tone</a:t>
            </a:r>
          </a:p>
          <a:p>
            <a:r>
              <a:rPr lang="en-GB" sz="1600" b="1" dirty="0" smtClean="0"/>
              <a:t>Brand Feel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Engineering Luxury • Landmark Projects</a:t>
            </a:r>
          </a:p>
          <a:p>
            <a:r>
              <a:rPr lang="en-GB" sz="1600" b="1" dirty="0" smtClean="0"/>
              <a:t>Why Strong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Feels like engineering + premium together</a:t>
            </a:r>
            <a:endParaRPr lang="en-GB" sz="1600" dirty="0"/>
          </a:p>
        </p:txBody>
      </p:sp>
      <p:sp>
        <p:nvSpPr>
          <p:cNvPr id="8" name="Rectangle 7"/>
          <p:cNvSpPr/>
          <p:nvPr/>
        </p:nvSpPr>
        <p:spPr>
          <a:xfrm>
            <a:off x="3389811" y="553063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/>
              <a:t>Premium → </a:t>
            </a:r>
            <a:r>
              <a:rPr lang="en-GB" b="1" dirty="0" err="1" smtClean="0"/>
              <a:t>Aurevia</a:t>
            </a:r>
            <a:r>
              <a:rPr lang="en-GB" b="1" dirty="0" smtClean="0"/>
              <a:t> Play</a:t>
            </a:r>
          </a:p>
          <a:p>
            <a:r>
              <a:rPr lang="en-GB" dirty="0" smtClean="0"/>
              <a:t>Safest for global + premium + architecture storytelling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8263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MID SEGMENT BRAND POSITIONING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5288280" cy="4351338"/>
          </a:xfrm>
        </p:spPr>
        <p:txBody>
          <a:bodyPr>
            <a:normAutofit/>
          </a:bodyPr>
          <a:lstStyle/>
          <a:p>
            <a:r>
              <a:rPr lang="en-IN" sz="2200" b="1" dirty="0" smtClean="0"/>
              <a:t>Role in Portfolio</a:t>
            </a:r>
          </a:p>
          <a:p>
            <a:pPr lvl="1"/>
            <a:r>
              <a:rPr lang="en-IN" sz="1800" dirty="0" smtClean="0"/>
              <a:t>Revenue engine + volume growth + scale brand</a:t>
            </a:r>
          </a:p>
          <a:p>
            <a:r>
              <a:rPr lang="en-GB" sz="2200" b="1" dirty="0" smtClean="0"/>
              <a:t>Target</a:t>
            </a:r>
            <a:endParaRPr lang="en-GB" sz="2200" b="1" dirty="0"/>
          </a:p>
          <a:p>
            <a:pPr lvl="1"/>
            <a:r>
              <a:rPr lang="en-GB" sz="1800" dirty="0" smtClean="0"/>
              <a:t>Tier 1 / Tier 2 builders</a:t>
            </a:r>
          </a:p>
          <a:p>
            <a:pPr lvl="1"/>
            <a:r>
              <a:rPr lang="en-GB" sz="1800" dirty="0" smtClean="0"/>
              <a:t>Large schools</a:t>
            </a:r>
          </a:p>
          <a:p>
            <a:pPr lvl="1"/>
            <a:r>
              <a:rPr lang="en-GB" sz="1800" dirty="0" smtClean="0"/>
              <a:t>Township developers</a:t>
            </a:r>
          </a:p>
          <a:p>
            <a:pPr lvl="1"/>
            <a:r>
              <a:rPr lang="en-GB" sz="1800" dirty="0" smtClean="0"/>
              <a:t>Institutional projects</a:t>
            </a:r>
          </a:p>
          <a:p>
            <a:r>
              <a:rPr lang="en-GB" sz="2200" b="1" dirty="0" smtClean="0"/>
              <a:t>Messaging Direction</a:t>
            </a:r>
          </a:p>
          <a:p>
            <a:pPr lvl="1"/>
            <a:r>
              <a:rPr lang="en-GB" sz="1800" dirty="0" smtClean="0"/>
              <a:t>“Built for Performance. Built for Scale.”</a:t>
            </a:r>
          </a:p>
          <a:p>
            <a:endParaRPr lang="en-IN" sz="2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607628" y="1825625"/>
            <a:ext cx="5584372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200" b="1" dirty="0" smtClean="0"/>
              <a:t>Category We Should Own</a:t>
            </a:r>
          </a:p>
          <a:p>
            <a:pPr lvl="1"/>
            <a:r>
              <a:rPr lang="en-GB" sz="1800" dirty="0" smtClean="0"/>
              <a:t>Smart, Compliant, Scalable Playground Solutions</a:t>
            </a:r>
          </a:p>
          <a:p>
            <a:r>
              <a:rPr lang="en-GB" sz="2200" b="1" dirty="0" smtClean="0"/>
              <a:t>Core Value Proposition</a:t>
            </a:r>
          </a:p>
          <a:p>
            <a:pPr lvl="1"/>
            <a:r>
              <a:rPr lang="en-GB" sz="1800" dirty="0" smtClean="0"/>
              <a:t>Reliable, certified, scalable play systems with strong cost-performance ratio. </a:t>
            </a:r>
          </a:p>
          <a:p>
            <a:r>
              <a:rPr lang="en-GB" sz="2200" b="1" dirty="0" smtClean="0"/>
              <a:t>Emotional Benefit</a:t>
            </a:r>
          </a:p>
          <a:p>
            <a:pPr lvl="1"/>
            <a:r>
              <a:rPr lang="en-GB" sz="1800" dirty="0" smtClean="0"/>
              <a:t>Confidence</a:t>
            </a:r>
          </a:p>
          <a:p>
            <a:pPr lvl="1"/>
            <a:r>
              <a:rPr lang="en-GB" sz="1800" dirty="0" smtClean="0"/>
              <a:t>Professional credibility</a:t>
            </a:r>
            <a:endParaRPr lang="en-GB" sz="1800" dirty="0"/>
          </a:p>
          <a:p>
            <a:pPr lvl="1"/>
            <a:r>
              <a:rPr lang="en-GB" sz="1800" dirty="0" smtClean="0"/>
              <a:t>Low risk decision</a:t>
            </a:r>
            <a:endParaRPr lang="en-GB" sz="2200" dirty="0"/>
          </a:p>
          <a:p>
            <a:r>
              <a:rPr lang="en-GB" sz="2200" b="1" dirty="0" smtClean="0"/>
              <a:t>Functional Benefit</a:t>
            </a:r>
          </a:p>
          <a:p>
            <a:pPr lvl="1"/>
            <a:r>
              <a:rPr lang="en-GB" sz="1800" dirty="0" smtClean="0"/>
              <a:t>Certified safety</a:t>
            </a:r>
            <a:endParaRPr lang="en-GB" sz="1800" dirty="0"/>
          </a:p>
          <a:p>
            <a:pPr lvl="1"/>
            <a:r>
              <a:rPr lang="en-GB" sz="1800" dirty="0" smtClean="0"/>
              <a:t>Modular install</a:t>
            </a:r>
            <a:endParaRPr lang="en-GB" sz="1800" dirty="0"/>
          </a:p>
          <a:p>
            <a:pPr lvl="1"/>
            <a:r>
              <a:rPr lang="en-GB" sz="1800" dirty="0" smtClean="0"/>
              <a:t>Standardized quality</a:t>
            </a:r>
            <a:endParaRPr lang="en-GB" sz="1800" dirty="0"/>
          </a:p>
          <a:p>
            <a:pPr lvl="1"/>
            <a:r>
              <a:rPr lang="en-GB" sz="1800" dirty="0" smtClean="0"/>
              <a:t>Faster execution</a:t>
            </a:r>
          </a:p>
          <a:p>
            <a:pPr marL="457200" lvl="1" indent="0">
              <a:buNone/>
            </a:pPr>
            <a:endParaRPr lang="en-GB" sz="2200" dirty="0" smtClean="0"/>
          </a:p>
        </p:txBody>
      </p:sp>
    </p:spTree>
    <p:extLst>
      <p:ext uri="{BB962C8B-B14F-4D97-AF65-F5344CB8AC3E}">
        <p14:creationId xmlns:p14="http://schemas.microsoft.com/office/powerpoint/2010/main" val="357698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MID SEGMENT BRAND — (Scale / Reliable / Certified / Developer Friendly)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69763"/>
            <a:ext cx="3759926" cy="4351338"/>
          </a:xfrm>
        </p:spPr>
        <p:txBody>
          <a:bodyPr>
            <a:noAutofit/>
          </a:bodyPr>
          <a:lstStyle/>
          <a:p>
            <a:r>
              <a:rPr lang="en-GB" sz="1600" b="1" dirty="0" smtClean="0"/>
              <a:t>Option 1 — </a:t>
            </a:r>
            <a:r>
              <a:rPr lang="en-GB" sz="1600" b="1" dirty="0" err="1" smtClean="0"/>
              <a:t>Structra</a:t>
            </a:r>
            <a:r>
              <a:rPr lang="en-GB" sz="1600" b="1" dirty="0" smtClean="0"/>
              <a:t> Play</a:t>
            </a:r>
          </a:p>
          <a:p>
            <a:r>
              <a:rPr lang="en-GB" sz="1600" b="1" dirty="0" smtClean="0"/>
              <a:t>Meaning Logic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Structure + Infrastructure</a:t>
            </a:r>
          </a:p>
          <a:p>
            <a:r>
              <a:rPr lang="en-GB" sz="1600" b="1" dirty="0" smtClean="0"/>
              <a:t>Brand Feel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Engineering • Reliable • Corporate</a:t>
            </a:r>
          </a:p>
          <a:p>
            <a:r>
              <a:rPr lang="en-GB" sz="1600" b="1" dirty="0" smtClean="0"/>
              <a:t>Why Strong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Builder + School segment friendly</a:t>
            </a:r>
            <a:br>
              <a:rPr lang="en-GB" sz="1600" dirty="0" smtClean="0"/>
            </a:br>
            <a:r>
              <a:rPr lang="en-GB" sz="1600" dirty="0" smtClean="0"/>
              <a:t>Very B2B strong</a:t>
            </a:r>
            <a:endParaRPr lang="en-GB" sz="1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17569" y="2269763"/>
            <a:ext cx="3759926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 smtClean="0"/>
              <a:t>Option 2 — </a:t>
            </a:r>
            <a:r>
              <a:rPr lang="en-GB" sz="1600" b="1" dirty="0" err="1" smtClean="0"/>
              <a:t>Proterra</a:t>
            </a:r>
            <a:r>
              <a:rPr lang="en-GB" sz="1600" b="1" dirty="0" smtClean="0"/>
              <a:t> Play</a:t>
            </a:r>
          </a:p>
          <a:p>
            <a:r>
              <a:rPr lang="en-GB" sz="1600" b="1" dirty="0" smtClean="0"/>
              <a:t>Meaning Logic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Pro = Professional</a:t>
            </a:r>
            <a:br>
              <a:rPr lang="en-GB" sz="1600" dirty="0" smtClean="0"/>
            </a:br>
            <a:r>
              <a:rPr lang="en-GB" sz="1600" dirty="0" smtClean="0"/>
              <a:t>Terra = Ground / Foundation</a:t>
            </a:r>
          </a:p>
          <a:p>
            <a:r>
              <a:rPr lang="en-GB" sz="1600" b="1" dirty="0" smtClean="0"/>
              <a:t>Brand Feel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Stable • Reliable • Performance</a:t>
            </a:r>
          </a:p>
          <a:p>
            <a:r>
              <a:rPr lang="en-GB" sz="1600" b="1" dirty="0" smtClean="0"/>
              <a:t>Why Strong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Export friendly</a:t>
            </a:r>
            <a:br>
              <a:rPr lang="en-GB" sz="1600" dirty="0" smtClean="0"/>
            </a:br>
            <a:r>
              <a:rPr lang="en-GB" sz="1600" dirty="0" smtClean="0"/>
              <a:t>Strong institutional trust tone</a:t>
            </a:r>
            <a:endParaRPr lang="en-GB" sz="16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03621" y="2269763"/>
            <a:ext cx="3759926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 smtClean="0"/>
              <a:t>Option 3 — </a:t>
            </a:r>
            <a:r>
              <a:rPr lang="en-GB" sz="1600" b="1" dirty="0" err="1" smtClean="0"/>
              <a:t>Buildex</a:t>
            </a:r>
            <a:r>
              <a:rPr lang="en-GB" sz="1600" b="1" dirty="0" smtClean="0"/>
              <a:t> Play</a:t>
            </a:r>
          </a:p>
          <a:p>
            <a:r>
              <a:rPr lang="en-GB" sz="1600" b="1" dirty="0" smtClean="0"/>
              <a:t>Meaning Logic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Build + Excellence</a:t>
            </a:r>
          </a:p>
          <a:p>
            <a:r>
              <a:rPr lang="en-GB" sz="1600" b="1" dirty="0" smtClean="0"/>
              <a:t>Brand Feel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Execution Strong • Delivery Driven</a:t>
            </a:r>
          </a:p>
          <a:p>
            <a:r>
              <a:rPr lang="en-GB" sz="1600" b="1" dirty="0" smtClean="0"/>
              <a:t>Why Strong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Very sales friendly</a:t>
            </a:r>
            <a:br>
              <a:rPr lang="en-GB" sz="1600" dirty="0" smtClean="0"/>
            </a:br>
            <a:r>
              <a:rPr lang="en-GB" sz="1600" dirty="0" smtClean="0"/>
              <a:t>Easy recall</a:t>
            </a:r>
            <a:endParaRPr lang="en-GB" sz="1600" dirty="0"/>
          </a:p>
        </p:txBody>
      </p:sp>
      <p:sp>
        <p:nvSpPr>
          <p:cNvPr id="4" name="Rectangle 3"/>
          <p:cNvSpPr/>
          <p:nvPr/>
        </p:nvSpPr>
        <p:spPr>
          <a:xfrm>
            <a:off x="4517569" y="5391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/>
              <a:t>Mid → </a:t>
            </a:r>
            <a:r>
              <a:rPr lang="en-GB" b="1" dirty="0" err="1" smtClean="0"/>
              <a:t>Proterra</a:t>
            </a:r>
            <a:r>
              <a:rPr lang="en-GB" b="1" dirty="0" smtClean="0"/>
              <a:t> Play</a:t>
            </a:r>
          </a:p>
          <a:p>
            <a:r>
              <a:rPr lang="en-GB" dirty="0" smtClean="0"/>
              <a:t>Very export + institutional friendly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6864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VALUE BRAND POSITIONING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84223" cy="4351338"/>
          </a:xfrm>
        </p:spPr>
        <p:txBody>
          <a:bodyPr>
            <a:normAutofit/>
          </a:bodyPr>
          <a:lstStyle/>
          <a:p>
            <a:r>
              <a:rPr lang="en-GB" sz="2400" b="1" dirty="0" smtClean="0"/>
              <a:t>Role in Portfolio</a:t>
            </a:r>
          </a:p>
          <a:p>
            <a:pPr lvl="1"/>
            <a:r>
              <a:rPr lang="en-GB" sz="2000" dirty="0" smtClean="0"/>
              <a:t>Defensive brand + protects against price market + municipal segment</a:t>
            </a:r>
          </a:p>
          <a:p>
            <a:r>
              <a:rPr lang="en-GB" sz="2400" b="1" dirty="0" smtClean="0"/>
              <a:t>Target</a:t>
            </a:r>
          </a:p>
          <a:p>
            <a:pPr lvl="1"/>
            <a:r>
              <a:rPr lang="en-GB" sz="2000" dirty="0" smtClean="0"/>
              <a:t>Local contractors</a:t>
            </a:r>
          </a:p>
          <a:p>
            <a:pPr lvl="1"/>
            <a:r>
              <a:rPr lang="en-GB" sz="2000" dirty="0" smtClean="0"/>
              <a:t>Panchayat / Municipal</a:t>
            </a:r>
          </a:p>
          <a:p>
            <a:pPr lvl="1"/>
            <a:r>
              <a:rPr lang="en-GB" sz="2000" dirty="0" smtClean="0"/>
              <a:t>Small builders</a:t>
            </a:r>
          </a:p>
          <a:p>
            <a:pPr lvl="1"/>
            <a:r>
              <a:rPr lang="en-GB" sz="2000" dirty="0" smtClean="0"/>
              <a:t>Budget schools</a:t>
            </a:r>
          </a:p>
          <a:p>
            <a:r>
              <a:rPr lang="en-GB" sz="2400" b="1" dirty="0" smtClean="0"/>
              <a:t>Messaging Direction</a:t>
            </a:r>
          </a:p>
          <a:p>
            <a:pPr lvl="1"/>
            <a:r>
              <a:rPr lang="en-GB" sz="2000" dirty="0" smtClean="0"/>
              <a:t>“Strong Play. Smart Price.”</a:t>
            </a:r>
          </a:p>
          <a:p>
            <a:endParaRPr lang="en-IN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792686" y="1825625"/>
            <a:ext cx="512064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 smtClean="0"/>
              <a:t>Category We Should Own</a:t>
            </a:r>
          </a:p>
          <a:p>
            <a:pPr lvl="1"/>
            <a:r>
              <a:rPr lang="en-GB" sz="2000" dirty="0" smtClean="0"/>
              <a:t>Reliable, Cost-Efficient Outdoor Play Equipment</a:t>
            </a:r>
          </a:p>
          <a:p>
            <a:r>
              <a:rPr lang="en-GB" sz="2400" b="1" dirty="0" smtClean="0"/>
              <a:t>Core Value Proposition</a:t>
            </a:r>
          </a:p>
          <a:p>
            <a:pPr lvl="1"/>
            <a:r>
              <a:rPr lang="en-GB" sz="2000" dirty="0" smtClean="0"/>
              <a:t>Durable playground equipment at practical pricing.</a:t>
            </a:r>
          </a:p>
          <a:p>
            <a:r>
              <a:rPr lang="en-GB" sz="2400" b="1" dirty="0" smtClean="0"/>
              <a:t>Emotional Benefit</a:t>
            </a:r>
          </a:p>
          <a:p>
            <a:pPr lvl="1"/>
            <a:r>
              <a:rPr lang="en-GB" sz="2000" dirty="0" smtClean="0"/>
              <a:t>Smart buying</a:t>
            </a:r>
            <a:endParaRPr lang="en-GB" sz="2000" dirty="0"/>
          </a:p>
          <a:p>
            <a:pPr lvl="1"/>
            <a:r>
              <a:rPr lang="en-GB" sz="2000" dirty="0" smtClean="0"/>
              <a:t>No regret purchase</a:t>
            </a:r>
            <a:endParaRPr lang="en-GB" sz="2000" dirty="0"/>
          </a:p>
          <a:p>
            <a:r>
              <a:rPr lang="en-GB" sz="2400" b="1" dirty="0" smtClean="0"/>
              <a:t>Functional Benefit</a:t>
            </a:r>
          </a:p>
          <a:p>
            <a:pPr lvl="1"/>
            <a:r>
              <a:rPr lang="en-GB" sz="2100" dirty="0" smtClean="0"/>
              <a:t>Durable steel</a:t>
            </a:r>
            <a:endParaRPr lang="en-GB" sz="2100" dirty="0"/>
          </a:p>
          <a:p>
            <a:pPr lvl="1"/>
            <a:r>
              <a:rPr lang="en-GB" sz="2100" dirty="0" smtClean="0"/>
              <a:t>Easy install</a:t>
            </a:r>
            <a:endParaRPr lang="en-GB" sz="2100" dirty="0"/>
          </a:p>
          <a:p>
            <a:pPr lvl="1"/>
            <a:r>
              <a:rPr lang="en-GB" sz="2100" dirty="0" smtClean="0"/>
              <a:t>Low maintenance</a:t>
            </a:r>
          </a:p>
          <a:p>
            <a:pPr marL="457200" lvl="1" indent="0">
              <a:buNone/>
            </a:pPr>
            <a:endParaRPr lang="en-GB" sz="2000" dirty="0" smtClean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261139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VALUE BRAND — (Durable / Accessible / Tough / Practical)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1610"/>
            <a:ext cx="3759926" cy="3955762"/>
          </a:xfrm>
        </p:spPr>
        <p:txBody>
          <a:bodyPr>
            <a:noAutofit/>
          </a:bodyPr>
          <a:lstStyle/>
          <a:p>
            <a:r>
              <a:rPr lang="en-GB" sz="1600" b="1" dirty="0" smtClean="0"/>
              <a:t>Option 1 — </a:t>
            </a:r>
            <a:r>
              <a:rPr lang="en-GB" sz="1600" b="1" dirty="0" err="1" smtClean="0"/>
              <a:t>Durafix</a:t>
            </a:r>
            <a:r>
              <a:rPr lang="en-GB" sz="1600" b="1" dirty="0" smtClean="0"/>
              <a:t> Play</a:t>
            </a:r>
          </a:p>
          <a:p>
            <a:r>
              <a:rPr lang="en-GB" sz="1600" b="1" dirty="0" smtClean="0"/>
              <a:t>Meaning Logic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Durable + Fix + Install</a:t>
            </a:r>
          </a:p>
          <a:p>
            <a:r>
              <a:rPr lang="en-GB" sz="1600" b="1" dirty="0" smtClean="0"/>
              <a:t>Brand Feel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Strong • Practical • Contractor Friendly</a:t>
            </a:r>
          </a:p>
          <a:p>
            <a:r>
              <a:rPr lang="en-GB" sz="1600" b="1" dirty="0" smtClean="0"/>
              <a:t>Why Strong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Directly communicates durability</a:t>
            </a:r>
            <a:endParaRPr lang="en-GB" sz="1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17569" y="2271610"/>
            <a:ext cx="3759926" cy="39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 smtClean="0"/>
              <a:t>Option 2 — </a:t>
            </a:r>
            <a:r>
              <a:rPr lang="en-GB" sz="1600" b="1" dirty="0" err="1" smtClean="0"/>
              <a:t>PlayForge</a:t>
            </a:r>
            <a:endParaRPr lang="en-GB" sz="1600" b="1" dirty="0" smtClean="0"/>
          </a:p>
          <a:p>
            <a:r>
              <a:rPr lang="en-GB" sz="1600" b="1" dirty="0" smtClean="0"/>
              <a:t>Meaning Logic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Forged = Strong Metal / Manufacturing</a:t>
            </a:r>
          </a:p>
          <a:p>
            <a:r>
              <a:rPr lang="en-GB" sz="1600" b="1" dirty="0" smtClean="0"/>
              <a:t>Brand Feel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Industrial Strength • Rugged • Honest</a:t>
            </a:r>
          </a:p>
          <a:p>
            <a:r>
              <a:rPr lang="en-GB" sz="1600" b="1" dirty="0" smtClean="0"/>
              <a:t>Why Strong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Very manufacturing authentic</a:t>
            </a:r>
            <a:endParaRPr lang="en-GB" sz="16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03621" y="2271610"/>
            <a:ext cx="3759926" cy="39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 smtClean="0"/>
              <a:t>Option 3 — </a:t>
            </a:r>
            <a:r>
              <a:rPr lang="en-GB" sz="1600" b="1" dirty="0" err="1" smtClean="0"/>
              <a:t>CorePlay</a:t>
            </a:r>
            <a:endParaRPr lang="en-GB" sz="1600" b="1" dirty="0" smtClean="0"/>
          </a:p>
          <a:p>
            <a:r>
              <a:rPr lang="en-GB" sz="1600" b="1" dirty="0" smtClean="0"/>
              <a:t>Meaning Logic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Core = Essential / Strong Base</a:t>
            </a:r>
          </a:p>
          <a:p>
            <a:r>
              <a:rPr lang="en-GB" sz="1600" b="1" dirty="0" smtClean="0"/>
              <a:t>Brand Feel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No nonsense • Reliable • Essential</a:t>
            </a:r>
          </a:p>
          <a:p>
            <a:r>
              <a:rPr lang="en-GB" sz="1600" b="1" dirty="0" smtClean="0"/>
              <a:t>Why Strong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Global simple name</a:t>
            </a:r>
            <a:br>
              <a:rPr lang="en-GB" sz="1600" dirty="0" smtClean="0"/>
            </a:br>
            <a:r>
              <a:rPr lang="en-GB" sz="1600" dirty="0" smtClean="0"/>
              <a:t>Easy recall</a:t>
            </a:r>
            <a:endParaRPr lang="en-GB" sz="1600" dirty="0"/>
          </a:p>
        </p:txBody>
      </p:sp>
      <p:sp>
        <p:nvSpPr>
          <p:cNvPr id="4" name="Rectangle 3"/>
          <p:cNvSpPr/>
          <p:nvPr/>
        </p:nvSpPr>
        <p:spPr>
          <a:xfrm>
            <a:off x="4087584" y="524814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/>
              <a:t>Value → </a:t>
            </a:r>
            <a:r>
              <a:rPr lang="en-GB" b="1" dirty="0" err="1" smtClean="0"/>
              <a:t>PlayForge</a:t>
            </a:r>
            <a:endParaRPr lang="en-GB" b="1" dirty="0" smtClean="0"/>
          </a:p>
          <a:p>
            <a:r>
              <a:rPr lang="en-GB" dirty="0" smtClean="0"/>
              <a:t>Strongest manufacturing authenticity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798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are we competing with?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Direct competitors &amp; </a:t>
            </a:r>
            <a:r>
              <a:rPr lang="en-GB" dirty="0" smtClean="0"/>
              <a:t>Local + global</a:t>
            </a:r>
            <a:endParaRPr lang="en-GB" dirty="0" smtClean="0"/>
          </a:p>
          <a:p>
            <a:pPr lvl="1"/>
            <a:r>
              <a:rPr lang="en-GB" dirty="0" smtClean="0"/>
              <a:t>https://koochieplay.com/ </a:t>
            </a:r>
          </a:p>
          <a:p>
            <a:pPr lvl="1"/>
            <a:r>
              <a:rPr lang="en-GB" dirty="0" smtClean="0"/>
              <a:t>https://funplaysystems.com/ </a:t>
            </a:r>
          </a:p>
          <a:p>
            <a:pPr lvl="1"/>
            <a:r>
              <a:rPr lang="en-GB" dirty="0" smtClean="0"/>
              <a:t>https://coolindoorplay.com/ </a:t>
            </a:r>
          </a:p>
          <a:p>
            <a:pPr lvl="1"/>
            <a:r>
              <a:rPr lang="en-GB" dirty="0" smtClean="0"/>
              <a:t>https://maheshwariplay.com/ </a:t>
            </a:r>
          </a:p>
          <a:p>
            <a:pPr lvl="1"/>
            <a:r>
              <a:rPr lang="en-GB" dirty="0" smtClean="0"/>
              <a:t>https://royalplay.in/ </a:t>
            </a:r>
          </a:p>
          <a:p>
            <a:pPr lvl="1"/>
            <a:r>
              <a:rPr lang="en-GB" dirty="0" smtClean="0"/>
              <a:t>https://playglobal.in/ </a:t>
            </a:r>
          </a:p>
          <a:p>
            <a:pPr lvl="1"/>
            <a:r>
              <a:rPr lang="en-GB" dirty="0" smtClean="0"/>
              <a:t>https://www.grokids.com/mumbai </a:t>
            </a:r>
          </a:p>
          <a:p>
            <a:pPr lvl="1"/>
            <a:r>
              <a:rPr lang="en-GB" dirty="0" smtClean="0"/>
              <a:t>https://www.kidzlet.com/mumbai/outdoor-playground-equipment.html </a:t>
            </a:r>
          </a:p>
          <a:p>
            <a:pPr lvl="1"/>
            <a:r>
              <a:rPr lang="en-GB" dirty="0" smtClean="0"/>
              <a:t>https://www.softplayequipment.in/ </a:t>
            </a:r>
          </a:p>
          <a:p>
            <a:pPr lvl="1"/>
            <a:r>
              <a:rPr lang="en-GB" dirty="0" smtClean="0"/>
              <a:t>https://www.flowtechplay.com/</a:t>
            </a:r>
          </a:p>
        </p:txBody>
      </p:sp>
    </p:spTree>
    <p:extLst>
      <p:ext uri="{BB962C8B-B14F-4D97-AF65-F5344CB8AC3E}">
        <p14:creationId xmlns:p14="http://schemas.microsoft.com/office/powerpoint/2010/main" val="2218964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customer actually care about?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Price</a:t>
            </a:r>
          </a:p>
          <a:p>
            <a:r>
              <a:rPr lang="en-GB" dirty="0" smtClean="0"/>
              <a:t>Safety</a:t>
            </a:r>
          </a:p>
          <a:p>
            <a:r>
              <a:rPr lang="en-GB" dirty="0" smtClean="0"/>
              <a:t>Aesthetics</a:t>
            </a:r>
          </a:p>
          <a:p>
            <a:r>
              <a:rPr lang="en-GB" dirty="0" smtClean="0"/>
              <a:t>Durability</a:t>
            </a:r>
          </a:p>
          <a:p>
            <a:r>
              <a:rPr lang="en-GB" dirty="0" smtClean="0"/>
              <a:t>Compliance</a:t>
            </a:r>
          </a:p>
          <a:p>
            <a:r>
              <a:rPr lang="en-GB" dirty="0" smtClean="0"/>
              <a:t>Speed of execution</a:t>
            </a:r>
          </a:p>
          <a:p>
            <a:r>
              <a:rPr lang="en-GB" dirty="0" smtClean="0"/>
              <a:t>Maintenance cost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Reality Check</a:t>
            </a:r>
            <a:br>
              <a:rPr lang="en-GB" dirty="0" smtClean="0"/>
            </a:br>
            <a:r>
              <a:rPr lang="en-GB" dirty="0" smtClean="0"/>
              <a:t>Most industries THINK they sell product</a:t>
            </a:r>
            <a:br>
              <a:rPr lang="en-GB" dirty="0" smtClean="0"/>
            </a:br>
            <a:r>
              <a:rPr lang="en-GB" dirty="0" smtClean="0"/>
              <a:t>But customers buy </a:t>
            </a:r>
            <a:r>
              <a:rPr lang="en-GB" b="1" dirty="0" smtClean="0"/>
              <a:t>risk reduction + status + convenience</a:t>
            </a:r>
            <a:endParaRPr lang="en-GB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0301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88080"/>
            <a:ext cx="5536474" cy="1325563"/>
          </a:xfrm>
        </p:spPr>
        <p:txBody>
          <a:bodyPr/>
          <a:lstStyle/>
          <a:p>
            <a:r>
              <a:rPr lang="en-GB" dirty="0" smtClean="0"/>
              <a:t>Define Target Audience (Not “Everyone”)</a:t>
            </a:r>
            <a:endParaRPr lang="en-IN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359545"/>
              </p:ext>
            </p:extLst>
          </p:nvPr>
        </p:nvGraphicFramePr>
        <p:xfrm>
          <a:off x="6768737" y="1050603"/>
          <a:ext cx="4622074" cy="1463040"/>
        </p:xfrm>
        <a:graphic>
          <a:graphicData uri="http://schemas.openxmlformats.org/drawingml/2006/table">
            <a:tbl>
              <a:tblPr/>
              <a:tblGrid>
                <a:gridCol w="2035629"/>
                <a:gridCol w="2586445"/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Role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Example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Decision Maker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Builder / Municipality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Influencer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Architect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User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Children / Parents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2628002"/>
              </p:ext>
            </p:extLst>
          </p:nvPr>
        </p:nvGraphicFramePr>
        <p:xfrm>
          <a:off x="6860178" y="3374271"/>
          <a:ext cx="4609011" cy="2194560"/>
        </p:xfrm>
        <a:graphic>
          <a:graphicData uri="http://schemas.openxmlformats.org/drawingml/2006/table">
            <a:tbl>
              <a:tblPr/>
              <a:tblGrid>
                <a:gridCol w="1695994"/>
                <a:gridCol w="2913017"/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Type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Differentiator</a:t>
                      </a:r>
                      <a:endParaRPr lang="en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Product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Design / durability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Service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Faster install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Trust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/>
                        <a:t>40-year legacy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Ecosystem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End-to-end solution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Innovation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Smart playground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38200" y="3953051"/>
            <a:ext cx="53971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Find Your White Space (Differentiation)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08852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Define Emotional + Functional Value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Functional = Rational</a:t>
            </a:r>
          </a:p>
          <a:p>
            <a:r>
              <a:rPr lang="en-IN" dirty="0" smtClean="0"/>
              <a:t>Emotional = Why it matters</a:t>
            </a:r>
          </a:p>
          <a:p>
            <a:endParaRPr lang="en-GB" dirty="0"/>
          </a:p>
          <a:p>
            <a:r>
              <a:rPr lang="en-GB" dirty="0" smtClean="0"/>
              <a:t>Functional → Certified safe equipment</a:t>
            </a:r>
          </a:p>
          <a:p>
            <a:r>
              <a:rPr lang="en-GB" dirty="0" smtClean="0"/>
              <a:t>Emotional → Peace of mind for parents / reputation for builder</a:t>
            </a:r>
          </a:p>
        </p:txBody>
      </p:sp>
    </p:spTree>
    <p:extLst>
      <p:ext uri="{BB962C8B-B14F-4D97-AF65-F5344CB8AC3E}">
        <p14:creationId xmlns:p14="http://schemas.microsoft.com/office/powerpoint/2010/main" val="333843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Create Positioning Statement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262154" cy="4351338"/>
          </a:xfrm>
        </p:spPr>
        <p:txBody>
          <a:bodyPr/>
          <a:lstStyle/>
          <a:p>
            <a:r>
              <a:rPr lang="en-GB" b="1" dirty="0" smtClean="0"/>
              <a:t>Gold Standard Formula</a:t>
            </a:r>
          </a:p>
          <a:p>
            <a:r>
              <a:rPr lang="en-GB" dirty="0" smtClean="0"/>
              <a:t>FOR (Target Customer)</a:t>
            </a:r>
            <a:br>
              <a:rPr lang="en-GB" dirty="0" smtClean="0"/>
            </a:br>
            <a:r>
              <a:rPr lang="en-GB" dirty="0" smtClean="0"/>
              <a:t>WHO NEED (Need / Problem)</a:t>
            </a:r>
            <a:br>
              <a:rPr lang="en-GB" dirty="0" smtClean="0"/>
            </a:br>
            <a:r>
              <a:rPr lang="en-GB" dirty="0" smtClean="0"/>
              <a:t>OUR BRAND IS (Category)</a:t>
            </a:r>
            <a:br>
              <a:rPr lang="en-GB" dirty="0" smtClean="0"/>
            </a:br>
            <a:r>
              <a:rPr lang="en-GB" dirty="0" smtClean="0"/>
              <a:t>THAT DELIVERS (Primary Benefit)</a:t>
            </a:r>
            <a:br>
              <a:rPr lang="en-GB" dirty="0" smtClean="0"/>
            </a:br>
            <a:r>
              <a:rPr lang="en-GB" dirty="0" smtClean="0"/>
              <a:t>BECAUSE (Proof)</a:t>
            </a:r>
          </a:p>
          <a:p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477000" y="1690688"/>
            <a:ext cx="5262154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/>
              <a:t>(Premium Playground Brand)</a:t>
            </a:r>
          </a:p>
          <a:p>
            <a:r>
              <a:rPr lang="en-GB" dirty="0" smtClean="0"/>
              <a:t>For luxury developers and architects</a:t>
            </a:r>
            <a:br>
              <a:rPr lang="en-GB" dirty="0" smtClean="0"/>
            </a:br>
            <a:r>
              <a:rPr lang="en-GB" dirty="0" smtClean="0"/>
              <a:t>Who want iconic recreational spaces</a:t>
            </a:r>
            <a:br>
              <a:rPr lang="en-GB" dirty="0" smtClean="0"/>
            </a:br>
            <a:r>
              <a:rPr lang="en-GB" dirty="0" smtClean="0"/>
              <a:t>Our brand is a design-led play environment company</a:t>
            </a:r>
            <a:br>
              <a:rPr lang="en-GB" dirty="0" smtClean="0"/>
            </a:br>
            <a:r>
              <a:rPr lang="en-GB" dirty="0" smtClean="0"/>
              <a:t>That creates globally benchmarked play experiences</a:t>
            </a:r>
            <a:br>
              <a:rPr lang="en-GB" dirty="0" smtClean="0"/>
            </a:br>
            <a:r>
              <a:rPr lang="en-GB" dirty="0" smtClean="0"/>
              <a:t>Because we combine engineering + storytelling + compliance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447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Convert Positioning into Execution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b="1" dirty="0" smtClean="0"/>
              <a:t>Product</a:t>
            </a:r>
          </a:p>
          <a:p>
            <a:pPr lvl="1"/>
            <a:r>
              <a:rPr lang="en-IN" dirty="0" smtClean="0"/>
              <a:t>Design-led, quality, material, modularity</a:t>
            </a:r>
          </a:p>
          <a:p>
            <a:r>
              <a:rPr lang="en-IN" b="1" dirty="0" smtClean="0"/>
              <a:t>Pricing</a:t>
            </a:r>
          </a:p>
          <a:p>
            <a:pPr lvl="1"/>
            <a:r>
              <a:rPr lang="en-IN" dirty="0" smtClean="0"/>
              <a:t>Premium positioning cannot have cheapest pricing</a:t>
            </a:r>
          </a:p>
          <a:p>
            <a:r>
              <a:rPr lang="en-IN" b="1" dirty="0" smtClean="0"/>
              <a:t>Sales Pitch</a:t>
            </a:r>
          </a:p>
          <a:p>
            <a:pPr lvl="1"/>
            <a:r>
              <a:rPr lang="en-IN" dirty="0" smtClean="0"/>
              <a:t>Language must match positioning</a:t>
            </a:r>
          </a:p>
          <a:p>
            <a:r>
              <a:rPr lang="en-IN" b="1" dirty="0" smtClean="0"/>
              <a:t>Marketing</a:t>
            </a:r>
          </a:p>
          <a:p>
            <a:pPr lvl="1"/>
            <a:r>
              <a:rPr lang="en-IN" dirty="0" smtClean="0"/>
              <a:t>Visuals, tone, storytelling</a:t>
            </a:r>
          </a:p>
          <a:p>
            <a:r>
              <a:rPr lang="en-IN" b="1" dirty="0" smtClean="0"/>
              <a:t>Customer Experience</a:t>
            </a:r>
          </a:p>
          <a:p>
            <a:pPr lvl="1"/>
            <a:r>
              <a:rPr lang="en-IN" dirty="0" smtClean="0"/>
              <a:t>Delivery speed, documentation, packaging, after sales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6463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Real World Example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Volvo</a:t>
            </a:r>
          </a:p>
          <a:p>
            <a:pPr lvl="1"/>
            <a:r>
              <a:rPr lang="en-GB" dirty="0" smtClean="0"/>
              <a:t>Not = Car</a:t>
            </a:r>
          </a:p>
          <a:p>
            <a:pPr lvl="1"/>
            <a:r>
              <a:rPr lang="en-GB" dirty="0" smtClean="0"/>
              <a:t>Positioned As = Safety</a:t>
            </a:r>
          </a:p>
          <a:p>
            <a:r>
              <a:rPr lang="en-GB" b="1" dirty="0" smtClean="0"/>
              <a:t>Apple</a:t>
            </a:r>
          </a:p>
          <a:p>
            <a:pPr lvl="1"/>
            <a:r>
              <a:rPr lang="en-GB" dirty="0" smtClean="0"/>
              <a:t>Not = Phone</a:t>
            </a:r>
          </a:p>
          <a:p>
            <a:pPr lvl="1"/>
            <a:r>
              <a:rPr lang="en-GB" dirty="0" smtClean="0"/>
              <a:t>Positioned As = Premium lifestyle technology</a:t>
            </a:r>
          </a:p>
          <a:p>
            <a:r>
              <a:rPr lang="en-GB" b="1" dirty="0" smtClean="0"/>
              <a:t>Asian Paints</a:t>
            </a:r>
          </a:p>
          <a:p>
            <a:pPr lvl="1"/>
            <a:r>
              <a:rPr lang="en-GB" dirty="0" smtClean="0"/>
              <a:t>Not = Paint</a:t>
            </a:r>
          </a:p>
          <a:p>
            <a:pPr lvl="1"/>
            <a:r>
              <a:rPr lang="en-GB" dirty="0" smtClean="0"/>
              <a:t>Positioned As = Home décor + design partner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6742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Question Positioning Test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Who exactly are we for? (Developers, Schools, </a:t>
            </a:r>
            <a:r>
              <a:rPr lang="en-GB" dirty="0" err="1" smtClean="0"/>
              <a:t>Gov</a:t>
            </a:r>
            <a:r>
              <a:rPr lang="en-GB" dirty="0" smtClean="0"/>
              <a:t> &amp;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r>
              <a:rPr lang="en-GB" dirty="0" smtClean="0"/>
              <a:t>What category do we want to own? (Premium/Mid/Volume)</a:t>
            </a:r>
          </a:p>
          <a:p>
            <a:r>
              <a:rPr lang="en-GB" dirty="0" smtClean="0"/>
              <a:t>What problem do we solve better than others? (???)</a:t>
            </a:r>
          </a:p>
          <a:p>
            <a:r>
              <a:rPr lang="en-GB" dirty="0" smtClean="0"/>
              <a:t>Why should customers trust us? (???)</a:t>
            </a:r>
          </a:p>
          <a:p>
            <a:r>
              <a:rPr lang="en-GB" dirty="0" smtClean="0"/>
              <a:t>What will we NEVER compete on? (???)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70462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8452</TotalTime>
  <Words>745</Words>
  <Application>Microsoft Office PowerPoint</Application>
  <PresentationFormat>Widescreen</PresentationFormat>
  <Paragraphs>223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Brand Positioning –  Arihant Play </vt:lpstr>
      <vt:lpstr>Who are we competing with?</vt:lpstr>
      <vt:lpstr>What does customer actually care about?</vt:lpstr>
      <vt:lpstr>Define Target Audience (Not “Everyone”)</vt:lpstr>
      <vt:lpstr>Define Emotional + Functional Value</vt:lpstr>
      <vt:lpstr>Create Positioning Statement</vt:lpstr>
      <vt:lpstr>Convert Positioning into Execution</vt:lpstr>
      <vt:lpstr>Real World Example </vt:lpstr>
      <vt:lpstr>Question Positioning Test</vt:lpstr>
      <vt:lpstr>Positioning is not marketing line.</vt:lpstr>
      <vt:lpstr>POSITIONING — THREE BRAND STRUCTURE</vt:lpstr>
      <vt:lpstr>PREMIUM BRAND POSITIONING</vt:lpstr>
      <vt:lpstr>PREMIUM BRAND — (Design / Luxury / Global)</vt:lpstr>
      <vt:lpstr>MID SEGMENT BRAND POSITIONING</vt:lpstr>
      <vt:lpstr>MID SEGMENT BRAND — (Scale / Reliable / Certified / Developer Friendly)</vt:lpstr>
      <vt:lpstr>VALUE BRAND POSITIONING</vt:lpstr>
      <vt:lpstr>VALUE BRAND — (Durable / Accessible / Tough / Practical)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Positioning –  Arihant Play</dc:title>
  <dc:creator>Umang Panchal</dc:creator>
  <cp:lastModifiedBy>Umang Panchal</cp:lastModifiedBy>
  <cp:revision>15</cp:revision>
  <dcterms:created xsi:type="dcterms:W3CDTF">2026-02-09T08:26:40Z</dcterms:created>
  <dcterms:modified xsi:type="dcterms:W3CDTF">2026-02-15T05:19:21Z</dcterms:modified>
</cp:coreProperties>
</file>